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2D27"/>
    <a:srgbClr val="F094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 snapToGrid="0">
      <p:cViewPr varScale="1">
        <p:scale>
          <a:sx n="86" d="100"/>
          <a:sy n="86" d="100"/>
        </p:scale>
        <p:origin x="53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048560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صورة بانورامي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501703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لعنوان والتسمية ال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279207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اقتباس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634935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بطاقة اس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454994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053011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أعمدة صو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773850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31519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198095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905585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21488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509133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706108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731950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622178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81751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/>
              <a:t>انقر فوق الأيقونة لإضافة صورة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959995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D6341-354E-4A0B-BA01-8E573AE2EB26}" type="datetimeFigureOut">
              <a:rPr lang="ar-SA" smtClean="0"/>
              <a:t>05/08/42</a:t>
            </a:fld>
            <a:endParaRPr lang="ar-S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S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1273C-B503-43AC-862C-BD9CC4577121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465162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 descr="صورة تحتوي على نص, أدوات المطبخ&#10;&#10;تم إنشاء الوصف تلقائياً">
            <a:extLst>
              <a:ext uri="{FF2B5EF4-FFF2-40B4-BE49-F238E27FC236}">
                <a16:creationId xmlns:a16="http://schemas.microsoft.com/office/drawing/2014/main" id="{E8EFC115-9636-4CE8-8D93-3941E23DEE35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569" y="168676"/>
            <a:ext cx="2737476" cy="1396113"/>
          </a:xfrm>
          <a:prstGeom prst="rect">
            <a:avLst/>
          </a:prstGeom>
        </p:spPr>
      </p:pic>
      <p:sp>
        <p:nvSpPr>
          <p:cNvPr id="5" name="مربع نص 4">
            <a:extLst>
              <a:ext uri="{FF2B5EF4-FFF2-40B4-BE49-F238E27FC236}">
                <a16:creationId xmlns:a16="http://schemas.microsoft.com/office/drawing/2014/main" id="{7B9CF262-9896-4179-929E-B42ADFD49B39}"/>
              </a:ext>
            </a:extLst>
          </p:cNvPr>
          <p:cNvSpPr txBox="1"/>
          <p:nvPr/>
        </p:nvSpPr>
        <p:spPr>
          <a:xfrm>
            <a:off x="9800208" y="168676"/>
            <a:ext cx="2273423" cy="132343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ar-SA" sz="2000" dirty="0">
                <a:latin typeface="Sakkal Majalla" panose="02000000000000000000" pitchFamily="2" charset="-78"/>
                <a:cs typeface="Sakkal Majalla" panose="02000000000000000000" pitchFamily="2" charset="-78"/>
              </a:rPr>
              <a:t>المملكة العربية السعودية</a:t>
            </a:r>
          </a:p>
          <a:p>
            <a:pPr algn="r"/>
            <a:r>
              <a:rPr lang="ar-SA" sz="2000" dirty="0">
                <a:latin typeface="Sakkal Majalla" panose="02000000000000000000" pitchFamily="2" charset="-78"/>
                <a:cs typeface="Sakkal Majalla" panose="02000000000000000000" pitchFamily="2" charset="-78"/>
              </a:rPr>
              <a:t>وزارة التعليم</a:t>
            </a:r>
          </a:p>
          <a:p>
            <a:pPr algn="r"/>
            <a:r>
              <a:rPr lang="ar-SA" sz="2000" dirty="0">
                <a:latin typeface="Sakkal Majalla" panose="02000000000000000000" pitchFamily="2" charset="-78"/>
                <a:cs typeface="Sakkal Majalla" panose="02000000000000000000" pitchFamily="2" charset="-78"/>
              </a:rPr>
              <a:t>إدارة التعليم بمحافظة</a:t>
            </a:r>
          </a:p>
          <a:p>
            <a:pPr algn="r"/>
            <a:r>
              <a:rPr lang="ar-SA" sz="2000" dirty="0">
                <a:latin typeface="Sakkal Majalla" panose="02000000000000000000" pitchFamily="2" charset="-78"/>
                <a:cs typeface="Sakkal Majalla" panose="02000000000000000000" pitchFamily="2" charset="-78"/>
              </a:rPr>
              <a:t>مدرسة</a:t>
            </a:r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C2E4F281-B92E-4A35-A1E6-4E4AA09AE943}"/>
              </a:ext>
            </a:extLst>
          </p:cNvPr>
          <p:cNvSpPr txBox="1"/>
          <p:nvPr/>
        </p:nvSpPr>
        <p:spPr>
          <a:xfrm>
            <a:off x="9357064" y="2890391"/>
            <a:ext cx="2716567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ar-SA" sz="3200" b="1" dirty="0">
                <a:solidFill>
                  <a:schemeClr val="bg1"/>
                </a:solidFill>
                <a:latin typeface="Cairo" panose="00000500000000000000" pitchFamily="2" charset="-78"/>
                <a:cs typeface="Cairo" panose="00000500000000000000" pitchFamily="2" charset="-78"/>
              </a:rPr>
              <a:t>أتعرف </a:t>
            </a:r>
          </a:p>
          <a:p>
            <a:pPr algn="ctr" rtl="1"/>
            <a:r>
              <a:rPr lang="ar-SA" sz="3200" b="1" dirty="0">
                <a:solidFill>
                  <a:schemeClr val="bg1"/>
                </a:solidFill>
                <a:latin typeface="Cairo" panose="00000500000000000000" pitchFamily="2" charset="-78"/>
                <a:cs typeface="Cairo" panose="00000500000000000000" pitchFamily="2" charset="-78"/>
              </a:rPr>
              <a:t>على حاسوبي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E3B3ECDF-78D6-474B-AAC6-298782B812CA}"/>
              </a:ext>
            </a:extLst>
          </p:cNvPr>
          <p:cNvSpPr txBox="1"/>
          <p:nvPr/>
        </p:nvSpPr>
        <p:spPr>
          <a:xfrm>
            <a:off x="82857" y="3044279"/>
            <a:ext cx="8904302" cy="76944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المكونات المادية للحاسب الشخصي</a:t>
            </a:r>
          </a:p>
        </p:txBody>
      </p:sp>
      <p:sp>
        <p:nvSpPr>
          <p:cNvPr id="8" name="مربع نص 7">
            <a:extLst>
              <a:ext uri="{FF2B5EF4-FFF2-40B4-BE49-F238E27FC236}">
                <a16:creationId xmlns:a16="http://schemas.microsoft.com/office/drawing/2014/main" id="{DEC868A5-2883-41AE-9C76-68D5A742C46A}"/>
              </a:ext>
            </a:extLst>
          </p:cNvPr>
          <p:cNvSpPr txBox="1"/>
          <p:nvPr/>
        </p:nvSpPr>
        <p:spPr>
          <a:xfrm>
            <a:off x="2881640" y="5293210"/>
            <a:ext cx="6507333" cy="602916"/>
          </a:xfrm>
          <a:prstGeom prst="rect">
            <a:avLst/>
          </a:prstGeom>
          <a:noFill/>
        </p:spPr>
        <p:txBody>
          <a:bodyPr wrap="square" rtlCol="1">
            <a:normAutofit fontScale="92500" lnSpcReduction="10000"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ar-SA" sz="4000" b="1" dirty="0">
                <a:latin typeface="Sakkal Majalla" panose="02000000000000000000" pitchFamily="2" charset="-78"/>
                <a:cs typeface="Sakkal Majalla" panose="02000000000000000000" pitchFamily="2" charset="-78"/>
              </a:rPr>
              <a:t>معلم المادة: الأستاذ إبراهيم محمد أحمد</a:t>
            </a:r>
          </a:p>
        </p:txBody>
      </p:sp>
      <p:sp>
        <p:nvSpPr>
          <p:cNvPr id="9" name="مستطيل: زوايا مستديرة 8">
            <a:extLst>
              <a:ext uri="{FF2B5EF4-FFF2-40B4-BE49-F238E27FC236}">
                <a16:creationId xmlns:a16="http://schemas.microsoft.com/office/drawing/2014/main" id="{7FF6B179-AEFC-47FC-9C41-3403422BA015}"/>
              </a:ext>
            </a:extLst>
          </p:cNvPr>
          <p:cNvSpPr/>
          <p:nvPr/>
        </p:nvSpPr>
        <p:spPr>
          <a:xfrm>
            <a:off x="0" y="6560598"/>
            <a:ext cx="1664448" cy="297402"/>
          </a:xfrm>
          <a:prstGeom prst="roundRect">
            <a:avLst>
              <a:gd name="adj" fmla="val 0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ar-SA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منصة هادف للحاسب</a:t>
            </a:r>
          </a:p>
        </p:txBody>
      </p:sp>
    </p:spTree>
    <p:extLst>
      <p:ext uri="{BB962C8B-B14F-4D97-AF65-F5344CB8AC3E}">
        <p14:creationId xmlns:p14="http://schemas.microsoft.com/office/powerpoint/2010/main" val="2552200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مربع نص 3">
            <a:extLst>
              <a:ext uri="{FF2B5EF4-FFF2-40B4-BE49-F238E27FC236}">
                <a16:creationId xmlns:a16="http://schemas.microsoft.com/office/drawing/2014/main" id="{A8D1B6DA-6BF5-4D51-BF0E-9D4504B47F86}"/>
              </a:ext>
            </a:extLst>
          </p:cNvPr>
          <p:cNvSpPr txBox="1"/>
          <p:nvPr/>
        </p:nvSpPr>
        <p:spPr>
          <a:xfrm>
            <a:off x="1233996" y="674719"/>
            <a:ext cx="8914330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ar-SA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تنقسم المكونات المادية للحاسب الشخصي إلى قسمين</a:t>
            </a:r>
          </a:p>
        </p:txBody>
      </p:sp>
      <p:grpSp>
        <p:nvGrpSpPr>
          <p:cNvPr id="10" name="مجموعة 9">
            <a:extLst>
              <a:ext uri="{FF2B5EF4-FFF2-40B4-BE49-F238E27FC236}">
                <a16:creationId xmlns:a16="http://schemas.microsoft.com/office/drawing/2014/main" id="{D0FD581A-5A17-4EAD-B7C2-378251A93163}"/>
              </a:ext>
            </a:extLst>
          </p:cNvPr>
          <p:cNvGrpSpPr/>
          <p:nvPr/>
        </p:nvGrpSpPr>
        <p:grpSpPr>
          <a:xfrm>
            <a:off x="7459545" y="3225121"/>
            <a:ext cx="3335702" cy="3185893"/>
            <a:chOff x="6749330" y="3225121"/>
            <a:chExt cx="3335702" cy="3185893"/>
          </a:xfrm>
        </p:grpSpPr>
        <p:pic>
          <p:nvPicPr>
            <p:cNvPr id="6" name="صورة 5" descr="صورة تحتوي على نص, إلكترونيات, دائرة إلكترونية&#10;&#10;تم إنشاء الوصف تلقائياً">
              <a:extLst>
                <a:ext uri="{FF2B5EF4-FFF2-40B4-BE49-F238E27FC236}">
                  <a16:creationId xmlns:a16="http://schemas.microsoft.com/office/drawing/2014/main" id="{1CF0B560-1B89-45EC-A29D-F11A3CB254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9330" y="4409250"/>
              <a:ext cx="3335702" cy="2001764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</p:pic>
        <p:sp>
          <p:nvSpPr>
            <p:cNvPr id="8" name="مربع نص 7">
              <a:extLst>
                <a:ext uri="{FF2B5EF4-FFF2-40B4-BE49-F238E27FC236}">
                  <a16:creationId xmlns:a16="http://schemas.microsoft.com/office/drawing/2014/main" id="{99341BD8-5335-411E-9834-09A7BA017D1E}"/>
                </a:ext>
              </a:extLst>
            </p:cNvPr>
            <p:cNvSpPr txBox="1"/>
            <p:nvPr/>
          </p:nvSpPr>
          <p:spPr>
            <a:xfrm>
              <a:off x="6862440" y="3225121"/>
              <a:ext cx="3130528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rtl="1"/>
              <a:r>
                <a:rPr lang="ar-SA" sz="3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iro" panose="00000500000000000000" pitchFamily="2" charset="-78"/>
                  <a:cs typeface="Cairo" panose="00000500000000000000" pitchFamily="2" charset="-78"/>
                </a:rPr>
                <a:t>اللوحة الحاضنة</a:t>
              </a:r>
            </a:p>
          </p:txBody>
        </p:sp>
      </p:grp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E06176B7-97F5-4C34-92D0-C65CC70C90B7}"/>
              </a:ext>
            </a:extLst>
          </p:cNvPr>
          <p:cNvGrpSpPr/>
          <p:nvPr/>
        </p:nvGrpSpPr>
        <p:grpSpPr>
          <a:xfrm>
            <a:off x="1287261" y="3225120"/>
            <a:ext cx="3203024" cy="3434302"/>
            <a:chOff x="1669003" y="3225120"/>
            <a:chExt cx="3203024" cy="3434302"/>
          </a:xfrm>
        </p:grpSpPr>
        <p:pic>
          <p:nvPicPr>
            <p:cNvPr id="7" name="صورة 6">
              <a:extLst>
                <a:ext uri="{FF2B5EF4-FFF2-40B4-BE49-F238E27FC236}">
                  <a16:creationId xmlns:a16="http://schemas.microsoft.com/office/drawing/2014/main" id="{554D839E-4911-4AB1-AA5D-7EDD42A67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046948" y="4160841"/>
              <a:ext cx="2498581" cy="2498581"/>
            </a:xfrm>
            <a:prstGeom prst="rect">
              <a:avLst/>
            </a:prstGeom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</p:pic>
        <p:sp>
          <p:nvSpPr>
            <p:cNvPr id="9" name="مربع نص 8">
              <a:extLst>
                <a:ext uri="{FF2B5EF4-FFF2-40B4-BE49-F238E27FC236}">
                  <a16:creationId xmlns:a16="http://schemas.microsoft.com/office/drawing/2014/main" id="{AEC76139-2B19-4F3E-9E60-79452C9F38CF}"/>
                </a:ext>
              </a:extLst>
            </p:cNvPr>
            <p:cNvSpPr txBox="1"/>
            <p:nvPr/>
          </p:nvSpPr>
          <p:spPr>
            <a:xfrm>
              <a:off x="1669003" y="3225120"/>
              <a:ext cx="3203024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rtl="1"/>
              <a:r>
                <a:rPr lang="ar-SA" sz="36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airo" panose="00000500000000000000" pitchFamily="2" charset="-78"/>
                  <a:cs typeface="Cairo" panose="00000500000000000000" pitchFamily="2" charset="-78"/>
                </a:rPr>
                <a:t>ملحقات الحاسب</a:t>
              </a:r>
            </a:p>
          </p:txBody>
        </p:sp>
      </p:grpSp>
      <p:sp>
        <p:nvSpPr>
          <p:cNvPr id="12" name="مربع نص 11">
            <a:extLst>
              <a:ext uri="{FF2B5EF4-FFF2-40B4-BE49-F238E27FC236}">
                <a16:creationId xmlns:a16="http://schemas.microsoft.com/office/drawing/2014/main" id="{39025B67-5DC2-424A-89D2-79FB3EB0F9DE}"/>
              </a:ext>
            </a:extLst>
          </p:cNvPr>
          <p:cNvSpPr txBox="1"/>
          <p:nvPr/>
        </p:nvSpPr>
        <p:spPr>
          <a:xfrm>
            <a:off x="10700552" y="1044050"/>
            <a:ext cx="149144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ar-SA" sz="2400" b="1" dirty="0">
                <a:latin typeface="Cairo" panose="00000500000000000000" pitchFamily="2" charset="-78"/>
                <a:cs typeface="Cairo" panose="00000500000000000000" pitchFamily="2" charset="-78"/>
              </a:rPr>
              <a:t>المكونات</a:t>
            </a:r>
          </a:p>
        </p:txBody>
      </p:sp>
    </p:spTree>
    <p:extLst>
      <p:ext uri="{BB962C8B-B14F-4D97-AF65-F5344CB8AC3E}">
        <p14:creationId xmlns:p14="http://schemas.microsoft.com/office/powerpoint/2010/main" val="2562712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نص, إلكترونيات, دائرة إلكترونية&#10;&#10;تم إنشاء الوصف تلقائياً">
            <a:extLst>
              <a:ext uri="{FF2B5EF4-FFF2-40B4-BE49-F238E27FC236}">
                <a16:creationId xmlns:a16="http://schemas.microsoft.com/office/drawing/2014/main" id="{E9CA13EA-6B0F-4B5F-BC82-C9DAB476DB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>
          <a:xfrm>
            <a:off x="20" y="10"/>
            <a:ext cx="12191980" cy="6857991"/>
          </a:xfrm>
          <a:prstGeom prst="rect">
            <a:avLst/>
          </a:prstGeom>
        </p:spPr>
      </p:pic>
      <p:pic>
        <p:nvPicPr>
          <p:cNvPr id="5" name="Picture 7">
            <a:extLst>
              <a:ext uri="{FF2B5EF4-FFF2-40B4-BE49-F238E27FC236}">
                <a16:creationId xmlns:a16="http://schemas.microsoft.com/office/drawing/2014/main" id="{77D5503D-6960-4ECB-BB5B-84ECD04EC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9">
            <a:extLst>
              <a:ext uri="{FF2B5EF4-FFF2-40B4-BE49-F238E27FC236}">
                <a16:creationId xmlns:a16="http://schemas.microsoft.com/office/drawing/2014/main" id="{D73C08AB-00A3-431D-B3FB-7404FBD9F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مربع نص 11">
            <a:extLst>
              <a:ext uri="{FF2B5EF4-FFF2-40B4-BE49-F238E27FC236}">
                <a16:creationId xmlns:a16="http://schemas.microsoft.com/office/drawing/2014/main" id="{65EB50C7-8E1C-45DB-88C2-6340E1EDB852}"/>
              </a:ext>
            </a:extLst>
          </p:cNvPr>
          <p:cNvSpPr txBox="1"/>
          <p:nvPr/>
        </p:nvSpPr>
        <p:spPr>
          <a:xfrm>
            <a:off x="10641600" y="816645"/>
            <a:ext cx="1491448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ar-SA" sz="2800" b="1" dirty="0">
                <a:latin typeface="Cairo" panose="00000500000000000000" pitchFamily="2" charset="-78"/>
                <a:cs typeface="Cairo" panose="00000500000000000000" pitchFamily="2" charset="-78"/>
              </a:rPr>
              <a:t>اللوحة</a:t>
            </a:r>
          </a:p>
          <a:p>
            <a:pPr algn="ctr" rtl="1"/>
            <a:r>
              <a:rPr lang="ar-SA" sz="2800" b="1" dirty="0">
                <a:latin typeface="Cairo" panose="00000500000000000000" pitchFamily="2" charset="-78"/>
                <a:cs typeface="Cairo" panose="00000500000000000000" pitchFamily="2" charset="-78"/>
              </a:rPr>
              <a:t>الحاضنة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1844A9BE-141E-4E86-AD66-A0BC997CAE85}"/>
              </a:ext>
            </a:extLst>
          </p:cNvPr>
          <p:cNvSpPr txBox="1"/>
          <p:nvPr/>
        </p:nvSpPr>
        <p:spPr>
          <a:xfrm>
            <a:off x="1124505" y="1672882"/>
            <a:ext cx="9232776" cy="4062651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1">
            <a:spAutoFit/>
          </a:bodyPr>
          <a:lstStyle/>
          <a:p>
            <a:pPr algn="ctr" rtl="1">
              <a:lnSpc>
                <a:spcPct val="200000"/>
              </a:lnSpc>
            </a:pP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سميت </a:t>
            </a:r>
            <a:r>
              <a:rPr lang="ar-SA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اللوحة الحاضنة </a:t>
            </a: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لأنها تحتضن (تحتوي على) أهم القطع الإلكترونية الأساسية لعمل الجهاز وتسمى أيضا </a:t>
            </a:r>
            <a:r>
              <a:rPr lang="ar-SA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باللوحة الأم</a:t>
            </a: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.</a:t>
            </a:r>
          </a:p>
          <a:p>
            <a:pPr algn="ctr" rtl="1">
              <a:lnSpc>
                <a:spcPct val="200000"/>
              </a:lnSpc>
            </a:pPr>
            <a:endParaRPr lang="ar-SA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iro" panose="00000500000000000000" pitchFamily="2" charset="-78"/>
              <a:cs typeface="Cairo" panose="00000500000000000000" pitchFamily="2" charset="-78"/>
            </a:endParaRPr>
          </a:p>
          <a:p>
            <a:pPr algn="ctr" rtl="1">
              <a:lnSpc>
                <a:spcPct val="200000"/>
              </a:lnSpc>
            </a:pPr>
            <a:r>
              <a:rPr lang="ar-SA" sz="24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وهي عبارة عن لوحة داخل الصندوق مثبت عليها مجموعة كبيرة من القطع الإلكترونية ويتصل بها جميع أجزاء الحاسب.</a:t>
            </a:r>
          </a:p>
        </p:txBody>
      </p:sp>
    </p:spTree>
    <p:extLst>
      <p:ext uri="{BB962C8B-B14F-4D97-AF65-F5344CB8AC3E}">
        <p14:creationId xmlns:p14="http://schemas.microsoft.com/office/powerpoint/2010/main" val="1944448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F74CD13-E6E2-4BA1-A746-26D1A485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9D81948-B54D-45CC-931D-AD3473795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3CFC6B5-AF3F-438B-9678-868B287E84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A6B4347-2AC7-41DF-9C7A-21D7573DEA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05A602D-9412-481C-BE82-255DAFE2D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C72066B-2158-4046-9FB0-6D9A3DA74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28" name="Rectangle 27">
              <a:extLst>
                <a:ext uri="{FF2B5EF4-FFF2-40B4-BE49-F238E27FC236}">
                  <a16:creationId xmlns:a16="http://schemas.microsoft.com/office/drawing/2014/main" id="{383AB0BE-0167-4472-9008-36851749DD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7F384F40-4EB7-4475-B379-2C4F8E9B75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4CDA136-081E-4A36-A5DF-FF7F09603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5018565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1844A9BE-141E-4E86-AD66-A0BC997CAE85}"/>
              </a:ext>
            </a:extLst>
          </p:cNvPr>
          <p:cNvSpPr txBox="1"/>
          <p:nvPr/>
        </p:nvSpPr>
        <p:spPr>
          <a:xfrm>
            <a:off x="121191" y="749451"/>
            <a:ext cx="4776186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algn="ctr" defTabSz="914400" rtl="1">
              <a:lnSpc>
                <a:spcPct val="17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ea typeface="+mj-ea"/>
                <a:cs typeface="Cairo" panose="00000500000000000000" pitchFamily="2" charset="-78"/>
              </a:rPr>
              <a:t>وتتكون اللوحة الحاضنة من ثلاث أجزاء رئيسية وهي</a:t>
            </a:r>
            <a:r>
              <a:rPr lang="ar-SA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ea typeface="+mj-ea"/>
                <a:cs typeface="Cairo" panose="00000500000000000000" pitchFamily="2" charset="-78"/>
              </a:rPr>
              <a:t>: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iro" panose="00000500000000000000" pitchFamily="2" charset="-78"/>
              <a:ea typeface="+mj-ea"/>
              <a:cs typeface="Cairo" panose="00000500000000000000" pitchFamily="2" charset="-78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B379D76-5762-4310-9413-7F2BE11EEA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5029200" cy="202738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1A37F6BA-525E-4812-A9FA-90B7DCE68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197" y="488844"/>
            <a:ext cx="3378077" cy="352604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صورة 8">
            <a:extLst>
              <a:ext uri="{FF2B5EF4-FFF2-40B4-BE49-F238E27FC236}">
                <a16:creationId xmlns:a16="http://schemas.microsoft.com/office/drawing/2014/main" id="{E434873F-32A5-4B7B-A1DA-C040F418C9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09941" y="753228"/>
            <a:ext cx="3056465" cy="3161174"/>
          </a:xfrm>
          <a:prstGeom prst="rect">
            <a:avLst/>
          </a:prstGeom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5928961D-7794-43EC-911A-B470AA961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680" y="488844"/>
            <a:ext cx="2739690" cy="2480872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F7FC63-EBA1-49EA-9DBC-B0794C671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197" y="4169237"/>
            <a:ext cx="3378077" cy="2217438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F4C0F37-86FC-4078-84D9-CD12ED6AFD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67680" y="3130583"/>
            <a:ext cx="2739690" cy="3248034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مربع نص 25">
            <a:extLst>
              <a:ext uri="{FF2B5EF4-FFF2-40B4-BE49-F238E27FC236}">
                <a16:creationId xmlns:a16="http://schemas.microsoft.com/office/drawing/2014/main" id="{251A8481-F304-4904-8CDC-FF69DAC46E77}"/>
              </a:ext>
            </a:extLst>
          </p:cNvPr>
          <p:cNvSpPr txBox="1"/>
          <p:nvPr/>
        </p:nvSpPr>
        <p:spPr>
          <a:xfrm>
            <a:off x="905522" y="1859927"/>
            <a:ext cx="2663918" cy="4309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457200" indent="-457200" algn="r" defTabSz="914400" rtl="1">
              <a:lnSpc>
                <a:spcPct val="32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ar-SA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ea typeface="+mj-ea"/>
                <a:cs typeface="Cairo" panose="00000500000000000000" pitchFamily="2" charset="-78"/>
              </a:rPr>
              <a:t>المعالج</a:t>
            </a:r>
          </a:p>
          <a:p>
            <a:pPr marL="457200" indent="-457200" algn="r" defTabSz="914400" rtl="1">
              <a:lnSpc>
                <a:spcPct val="32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ar-SA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ea typeface="+mj-ea"/>
                <a:cs typeface="Cairo" panose="00000500000000000000" pitchFamily="2" charset="-78"/>
              </a:rPr>
              <a:t>الذاكرة</a:t>
            </a:r>
          </a:p>
          <a:p>
            <a:pPr marL="457200" indent="-457200" algn="r" defTabSz="914400" rtl="1">
              <a:lnSpc>
                <a:spcPct val="32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ar-SA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ea typeface="+mj-ea"/>
                <a:cs typeface="Cairo" panose="00000500000000000000" pitchFamily="2" charset="-78"/>
              </a:rPr>
              <a:t>المواجهة</a:t>
            </a:r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iro" panose="00000500000000000000" pitchFamily="2" charset="-78"/>
              <a:ea typeface="+mj-ea"/>
              <a:cs typeface="Cairo" panose="00000500000000000000" pitchFamily="2" charset="-78"/>
            </a:endParaRPr>
          </a:p>
        </p:txBody>
      </p:sp>
      <p:grpSp>
        <p:nvGrpSpPr>
          <p:cNvPr id="13" name="مجموعة 12">
            <a:extLst>
              <a:ext uri="{FF2B5EF4-FFF2-40B4-BE49-F238E27FC236}">
                <a16:creationId xmlns:a16="http://schemas.microsoft.com/office/drawing/2014/main" id="{AA506A72-E3CB-471C-9B87-69AE004E5E86}"/>
              </a:ext>
            </a:extLst>
          </p:cNvPr>
          <p:cNvGrpSpPr/>
          <p:nvPr/>
        </p:nvGrpSpPr>
        <p:grpSpPr>
          <a:xfrm>
            <a:off x="9111716" y="3575671"/>
            <a:ext cx="2451617" cy="2519776"/>
            <a:chOff x="9111716" y="3575671"/>
            <a:chExt cx="2451617" cy="2519776"/>
          </a:xfrm>
        </p:grpSpPr>
        <p:pic>
          <p:nvPicPr>
            <p:cNvPr id="4" name="صورة 3">
              <a:extLst>
                <a:ext uri="{FF2B5EF4-FFF2-40B4-BE49-F238E27FC236}">
                  <a16:creationId xmlns:a16="http://schemas.microsoft.com/office/drawing/2014/main" id="{C4D2D311-202E-4EB1-B340-8161F9AAA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111716" y="4256735"/>
              <a:ext cx="2451617" cy="1838712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</p:pic>
        <p:sp>
          <p:nvSpPr>
            <p:cNvPr id="8" name="مربع نص 7">
              <a:extLst>
                <a:ext uri="{FF2B5EF4-FFF2-40B4-BE49-F238E27FC236}">
                  <a16:creationId xmlns:a16="http://schemas.microsoft.com/office/drawing/2014/main" id="{F0FEFC3D-24C5-4C46-A57D-3A54128D2F31}"/>
                </a:ext>
              </a:extLst>
            </p:cNvPr>
            <p:cNvSpPr txBox="1"/>
            <p:nvPr/>
          </p:nvSpPr>
          <p:spPr>
            <a:xfrm>
              <a:off x="9314764" y="3575671"/>
              <a:ext cx="2140055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rtl="1"/>
              <a:r>
                <a:rPr lang="ar-SA" sz="2400" b="1" dirty="0">
                  <a:solidFill>
                    <a:srgbClr val="042D27"/>
                  </a:solidFill>
                  <a:latin typeface="Cairo" panose="00000500000000000000" pitchFamily="2" charset="-78"/>
                  <a:cs typeface="Cairo" panose="00000500000000000000" pitchFamily="2" charset="-78"/>
                </a:rPr>
                <a:t>المواجهة</a:t>
              </a:r>
            </a:p>
          </p:txBody>
        </p:sp>
      </p:grpSp>
      <p:grpSp>
        <p:nvGrpSpPr>
          <p:cNvPr id="11" name="مجموعة 10">
            <a:extLst>
              <a:ext uri="{FF2B5EF4-FFF2-40B4-BE49-F238E27FC236}">
                <a16:creationId xmlns:a16="http://schemas.microsoft.com/office/drawing/2014/main" id="{C3BDD0A4-FB9C-444C-873C-869066B5EFA5}"/>
              </a:ext>
            </a:extLst>
          </p:cNvPr>
          <p:cNvGrpSpPr/>
          <p:nvPr/>
        </p:nvGrpSpPr>
        <p:grpSpPr>
          <a:xfrm>
            <a:off x="9257904" y="655026"/>
            <a:ext cx="2253774" cy="2253013"/>
            <a:chOff x="9257905" y="644227"/>
            <a:chExt cx="2253774" cy="2253013"/>
          </a:xfrm>
        </p:grpSpPr>
        <p:pic>
          <p:nvPicPr>
            <p:cNvPr id="10" name="صورة 9" descr="صورة تحتوي على نص, إلكترونيات&#10;&#10;تم إنشاء الوصف تلقائياً">
              <a:extLst>
                <a:ext uri="{FF2B5EF4-FFF2-40B4-BE49-F238E27FC236}">
                  <a16:creationId xmlns:a16="http://schemas.microsoft.com/office/drawing/2014/main" id="{37735CA5-0A43-4A51-BD6D-ED775D4D807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57905" y="1138580"/>
              <a:ext cx="2253774" cy="1758660"/>
            </a:xfrm>
            <a:prstGeom prst="rect">
              <a:avLst/>
            </a:prstGeom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</p:pic>
        <p:sp>
          <p:nvSpPr>
            <p:cNvPr id="30" name="مربع نص 29">
              <a:extLst>
                <a:ext uri="{FF2B5EF4-FFF2-40B4-BE49-F238E27FC236}">
                  <a16:creationId xmlns:a16="http://schemas.microsoft.com/office/drawing/2014/main" id="{DBF4E9BE-FDC5-45E2-B065-AFBCB7675876}"/>
                </a:ext>
              </a:extLst>
            </p:cNvPr>
            <p:cNvSpPr txBox="1"/>
            <p:nvPr/>
          </p:nvSpPr>
          <p:spPr>
            <a:xfrm>
              <a:off x="9267496" y="644227"/>
              <a:ext cx="2140055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rtl="1"/>
              <a:r>
                <a:rPr lang="ar-SA" sz="2400" b="1" dirty="0">
                  <a:solidFill>
                    <a:srgbClr val="042D27"/>
                  </a:solidFill>
                  <a:latin typeface="Cairo" panose="00000500000000000000" pitchFamily="2" charset="-78"/>
                  <a:cs typeface="Cairo" panose="00000500000000000000" pitchFamily="2" charset="-78"/>
                </a:rPr>
                <a:t>المعالج</a:t>
              </a:r>
            </a:p>
          </p:txBody>
        </p:sp>
      </p:grpSp>
      <p:grpSp>
        <p:nvGrpSpPr>
          <p:cNvPr id="14" name="مجموعة 13">
            <a:extLst>
              <a:ext uri="{FF2B5EF4-FFF2-40B4-BE49-F238E27FC236}">
                <a16:creationId xmlns:a16="http://schemas.microsoft.com/office/drawing/2014/main" id="{95EEEA7E-5E7F-4BCB-9A18-3D6C63CCCB8F}"/>
              </a:ext>
            </a:extLst>
          </p:cNvPr>
          <p:cNvGrpSpPr/>
          <p:nvPr/>
        </p:nvGrpSpPr>
        <p:grpSpPr>
          <a:xfrm>
            <a:off x="5611762" y="4391653"/>
            <a:ext cx="3054644" cy="1848002"/>
            <a:chOff x="5611762" y="4391653"/>
            <a:chExt cx="3054644" cy="1848002"/>
          </a:xfrm>
        </p:grpSpPr>
        <p:pic>
          <p:nvPicPr>
            <p:cNvPr id="3" name="صورة 2">
              <a:extLst>
                <a:ext uri="{FF2B5EF4-FFF2-40B4-BE49-F238E27FC236}">
                  <a16:creationId xmlns:a16="http://schemas.microsoft.com/office/drawing/2014/main" id="{E9CA13EA-6B0F-4B5F-BC82-C9DAB476D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611762" y="4848611"/>
              <a:ext cx="3054644" cy="1391044"/>
            </a:xfrm>
            <a:prstGeom prst="rect">
              <a:avLst/>
            </a:prstGeom>
          </p:spPr>
        </p:pic>
        <p:sp>
          <p:nvSpPr>
            <p:cNvPr id="32" name="مربع نص 31">
              <a:extLst>
                <a:ext uri="{FF2B5EF4-FFF2-40B4-BE49-F238E27FC236}">
                  <a16:creationId xmlns:a16="http://schemas.microsoft.com/office/drawing/2014/main" id="{992B4E33-DC93-49F8-964C-CAEEBBD9430C}"/>
                </a:ext>
              </a:extLst>
            </p:cNvPr>
            <p:cNvSpPr txBox="1"/>
            <p:nvPr/>
          </p:nvSpPr>
          <p:spPr>
            <a:xfrm>
              <a:off x="6068145" y="4391653"/>
              <a:ext cx="2140055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rtl="1"/>
              <a:r>
                <a:rPr lang="ar-SA" sz="2400" b="1" dirty="0">
                  <a:solidFill>
                    <a:srgbClr val="042D27"/>
                  </a:solidFill>
                  <a:latin typeface="Cairo" panose="00000500000000000000" pitchFamily="2" charset="-78"/>
                  <a:cs typeface="Cairo" panose="00000500000000000000" pitchFamily="2" charset="-78"/>
                </a:rPr>
                <a:t>الذاكرة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6039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نص, إلكترونيات, دائرة إلكترونية&#10;&#10;تم إنشاء الوصف تلقائياً">
            <a:extLst>
              <a:ext uri="{FF2B5EF4-FFF2-40B4-BE49-F238E27FC236}">
                <a16:creationId xmlns:a16="http://schemas.microsoft.com/office/drawing/2014/main" id="{E9CA13EA-6B0F-4B5F-BC82-C9DAB476DB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>
          <a:xfrm>
            <a:off x="20" y="10"/>
            <a:ext cx="12191980" cy="6857991"/>
          </a:xfrm>
          <a:prstGeom prst="rect">
            <a:avLst/>
          </a:prstGeom>
        </p:spPr>
      </p:pic>
      <p:sp>
        <p:nvSpPr>
          <p:cNvPr id="12" name="مربع نص 11">
            <a:extLst>
              <a:ext uri="{FF2B5EF4-FFF2-40B4-BE49-F238E27FC236}">
                <a16:creationId xmlns:a16="http://schemas.microsoft.com/office/drawing/2014/main" id="{65EB50C7-8E1C-45DB-88C2-6340E1EDB852}"/>
              </a:ext>
            </a:extLst>
          </p:cNvPr>
          <p:cNvSpPr txBox="1"/>
          <p:nvPr/>
        </p:nvSpPr>
        <p:spPr>
          <a:xfrm>
            <a:off x="10700552" y="1047465"/>
            <a:ext cx="1491448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ar-SA" sz="2800" b="1" dirty="0">
                <a:latin typeface="Cairo" panose="00000500000000000000" pitchFamily="2" charset="-78"/>
                <a:cs typeface="Cairo" panose="00000500000000000000" pitchFamily="2" charset="-78"/>
              </a:rPr>
              <a:t>المعالج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1844A9BE-141E-4E86-AD66-A0BC997CAE85}"/>
              </a:ext>
            </a:extLst>
          </p:cNvPr>
          <p:cNvSpPr txBox="1"/>
          <p:nvPr/>
        </p:nvSpPr>
        <p:spPr>
          <a:xfrm>
            <a:off x="1479612" y="2383096"/>
            <a:ext cx="9232776" cy="4293483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1">
            <a:spAutoFit/>
          </a:bodyPr>
          <a:lstStyle/>
          <a:p>
            <a:pPr algn="ctr" rtl="1">
              <a:lnSpc>
                <a:spcPct val="200000"/>
              </a:lnSpc>
            </a:pP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يعد </a:t>
            </a: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iro" panose="00000500000000000000" pitchFamily="2" charset="-78"/>
                <a:cs typeface="Cairo" panose="00000500000000000000" pitchFamily="2" charset="-78"/>
              </a:rPr>
              <a:t>المعالج</a:t>
            </a: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 أهم مكونات الحاسب، </a:t>
            </a: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Cairo" panose="00000500000000000000" pitchFamily="2" charset="-78"/>
                <a:cs typeface="Cairo" panose="00000500000000000000" pitchFamily="2" charset="-78"/>
              </a:rPr>
              <a:t>فهو عقل الحاسب</a:t>
            </a: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.</a:t>
            </a:r>
          </a:p>
          <a:p>
            <a:pPr algn="ctr" rtl="1">
              <a:lnSpc>
                <a:spcPct val="200000"/>
              </a:lnSpc>
            </a:pP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فبواسطته يتم تحليل البيانات، وتنفيذ التعليمات، ونقلها إلى بقية أجزاء الحاسب.</a:t>
            </a:r>
          </a:p>
          <a:p>
            <a:pPr algn="ctr" rtl="1">
              <a:lnSpc>
                <a:spcPct val="200000"/>
              </a:lnSpc>
            </a:pPr>
            <a:endParaRPr lang="ar-SA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iro" panose="00000500000000000000" pitchFamily="2" charset="-78"/>
              <a:cs typeface="Cairo" panose="00000500000000000000" pitchFamily="2" charset="-78"/>
            </a:endParaRPr>
          </a:p>
          <a:p>
            <a:pPr algn="ctr" rtl="1">
              <a:lnSpc>
                <a:spcPct val="200000"/>
              </a:lnSpc>
            </a:pPr>
            <a:r>
              <a:rPr lang="ar-SA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وتقاس سرعة المعالج بوحدة تسمى الجيجا هيرتز.</a:t>
            </a:r>
            <a:endParaRPr lang="ar-SA" sz="24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iro" panose="00000500000000000000" pitchFamily="2" charset="-78"/>
              <a:cs typeface="Cairo" panose="00000500000000000000" pitchFamily="2" charset="-78"/>
            </a:endParaRPr>
          </a:p>
        </p:txBody>
      </p:sp>
      <p:pic>
        <p:nvPicPr>
          <p:cNvPr id="8" name="صورة 7" descr="صورة تحتوي على نص, إلكترونيات&#10;&#10;تم إنشاء الوصف تلقائياً">
            <a:extLst>
              <a:ext uri="{FF2B5EF4-FFF2-40B4-BE49-F238E27FC236}">
                <a16:creationId xmlns:a16="http://schemas.microsoft.com/office/drawing/2014/main" id="{B4864E02-46C6-4D3B-8CF0-BFC2668CE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113" y="429745"/>
            <a:ext cx="2253774" cy="1758660"/>
          </a:xfrm>
          <a:prstGeom prst="rect">
            <a:avLst/>
          </a:prstGeom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495309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نص, إلكترونيات, دائرة إلكترونية&#10;&#10;تم إنشاء الوصف تلقائياً">
            <a:extLst>
              <a:ext uri="{FF2B5EF4-FFF2-40B4-BE49-F238E27FC236}">
                <a16:creationId xmlns:a16="http://schemas.microsoft.com/office/drawing/2014/main" id="{E9CA13EA-6B0F-4B5F-BC82-C9DAB476DB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>
          <a:xfrm>
            <a:off x="20" y="10"/>
            <a:ext cx="12191980" cy="6857991"/>
          </a:xfrm>
          <a:prstGeom prst="rect">
            <a:avLst/>
          </a:prstGeom>
        </p:spPr>
      </p:pic>
      <p:sp>
        <p:nvSpPr>
          <p:cNvPr id="12" name="مربع نص 11">
            <a:extLst>
              <a:ext uri="{FF2B5EF4-FFF2-40B4-BE49-F238E27FC236}">
                <a16:creationId xmlns:a16="http://schemas.microsoft.com/office/drawing/2014/main" id="{65EB50C7-8E1C-45DB-88C2-6340E1EDB852}"/>
              </a:ext>
            </a:extLst>
          </p:cNvPr>
          <p:cNvSpPr txBox="1"/>
          <p:nvPr/>
        </p:nvSpPr>
        <p:spPr>
          <a:xfrm>
            <a:off x="10700552" y="1047465"/>
            <a:ext cx="1491448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ar-SA" sz="2800" b="1" dirty="0">
                <a:latin typeface="Cairo" panose="00000500000000000000" pitchFamily="2" charset="-78"/>
                <a:cs typeface="Cairo" panose="00000500000000000000" pitchFamily="2" charset="-78"/>
              </a:rPr>
              <a:t>الذاكرة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1844A9BE-141E-4E86-AD66-A0BC997CAE85}"/>
              </a:ext>
            </a:extLst>
          </p:cNvPr>
          <p:cNvSpPr txBox="1"/>
          <p:nvPr/>
        </p:nvSpPr>
        <p:spPr>
          <a:xfrm>
            <a:off x="392096" y="2618139"/>
            <a:ext cx="11407805" cy="3670236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1">
            <a:spAutoFit/>
          </a:bodyPr>
          <a:lstStyle/>
          <a:p>
            <a:pPr algn="ctr" rtl="1">
              <a:lnSpc>
                <a:spcPct val="250000"/>
              </a:lnSpc>
            </a:pPr>
            <a:r>
              <a:rPr lang="ar-SA" sz="2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تعد الذاكرة من الأجزاء الرئيسية في جهاز الحاسب، حيث تخزن فيها البيانات والتعليمات المراد تنفيذها .. وأهم أنواعها:</a:t>
            </a:r>
            <a:endParaRPr lang="ar-SA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iro" panose="00000500000000000000" pitchFamily="2" charset="-78"/>
              <a:cs typeface="Cairo" panose="00000500000000000000" pitchFamily="2" charset="-78"/>
            </a:endParaRPr>
          </a:p>
          <a:p>
            <a:pPr algn="ctr" rtl="1">
              <a:lnSpc>
                <a:spcPct val="250000"/>
              </a:lnSpc>
            </a:pPr>
            <a:r>
              <a:rPr lang="ar-S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1- ذاكرة القراءة فقط: تستخدم لحفظ تعليمات الشركة المصنعة والخاصة بتشغيل الجهاز.</a:t>
            </a:r>
          </a:p>
          <a:p>
            <a:pPr algn="ctr" rtl="1">
              <a:lnSpc>
                <a:spcPct val="250000"/>
              </a:lnSpc>
            </a:pPr>
            <a:r>
              <a:rPr lang="ar-S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2- ذاكرة القراءة العشوائية: يتم تخزين البيانات فيها تخزين مؤقت وتفقد محتوياتها عند إيقاف تشغيل الحاسب.</a:t>
            </a:r>
            <a:endParaRPr lang="ar-SA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iro" panose="00000500000000000000" pitchFamily="2" charset="-78"/>
              <a:cs typeface="Cairo" panose="00000500000000000000" pitchFamily="2" charset="-78"/>
            </a:endParaRPr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B4864E02-46C6-4D3B-8CF0-BFC2668CE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59861" y="618682"/>
            <a:ext cx="5072274" cy="1380785"/>
          </a:xfrm>
          <a:prstGeom prst="rect">
            <a:avLst/>
          </a:prstGeom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941155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نص, إلكترونيات, دائرة إلكترونية&#10;&#10;تم إنشاء الوصف تلقائياً">
            <a:extLst>
              <a:ext uri="{FF2B5EF4-FFF2-40B4-BE49-F238E27FC236}">
                <a16:creationId xmlns:a16="http://schemas.microsoft.com/office/drawing/2014/main" id="{E9CA13EA-6B0F-4B5F-BC82-C9DAB476DB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>
          <a:xfrm>
            <a:off x="20" y="10"/>
            <a:ext cx="12191980" cy="6857991"/>
          </a:xfrm>
          <a:prstGeom prst="rect">
            <a:avLst/>
          </a:prstGeom>
        </p:spPr>
      </p:pic>
      <p:sp>
        <p:nvSpPr>
          <p:cNvPr id="12" name="مربع نص 11">
            <a:extLst>
              <a:ext uri="{FF2B5EF4-FFF2-40B4-BE49-F238E27FC236}">
                <a16:creationId xmlns:a16="http://schemas.microsoft.com/office/drawing/2014/main" id="{65EB50C7-8E1C-45DB-88C2-6340E1EDB852}"/>
              </a:ext>
            </a:extLst>
          </p:cNvPr>
          <p:cNvSpPr txBox="1"/>
          <p:nvPr/>
        </p:nvSpPr>
        <p:spPr>
          <a:xfrm>
            <a:off x="10493405" y="1074100"/>
            <a:ext cx="17696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ar-SA" sz="2800" b="1" dirty="0">
                <a:latin typeface="Cairo" panose="00000500000000000000" pitchFamily="2" charset="-78"/>
                <a:cs typeface="Cairo" panose="00000500000000000000" pitchFamily="2" charset="-78"/>
              </a:rPr>
              <a:t>المواجهة</a:t>
            </a:r>
          </a:p>
        </p:txBody>
      </p:sp>
      <p:sp>
        <p:nvSpPr>
          <p:cNvPr id="7" name="مربع نص 6">
            <a:extLst>
              <a:ext uri="{FF2B5EF4-FFF2-40B4-BE49-F238E27FC236}">
                <a16:creationId xmlns:a16="http://schemas.microsoft.com/office/drawing/2014/main" id="{1844A9BE-141E-4E86-AD66-A0BC997CAE85}"/>
              </a:ext>
            </a:extLst>
          </p:cNvPr>
          <p:cNvSpPr txBox="1"/>
          <p:nvPr/>
        </p:nvSpPr>
        <p:spPr>
          <a:xfrm>
            <a:off x="1479612" y="2383096"/>
            <a:ext cx="9232776" cy="3831818"/>
          </a:xfrm>
          <a:prstGeom prst="rect">
            <a:avLst/>
          </a:prstGeom>
          <a:solidFill>
            <a:schemeClr val="tx1">
              <a:alpha val="68000"/>
            </a:schemeClr>
          </a:solidFill>
        </p:spPr>
        <p:txBody>
          <a:bodyPr wrap="square" rtlCol="1">
            <a:spAutoFit/>
          </a:bodyPr>
          <a:lstStyle/>
          <a:p>
            <a:pPr algn="ctr" rtl="1">
              <a:lnSpc>
                <a:spcPct val="200000"/>
              </a:lnSpc>
            </a:pPr>
            <a:r>
              <a:rPr lang="ar-SA" sz="28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هي الوسيط للاتصال بين اللوحة الحاضنة وبقية أجزاء الحاسب، وتشمل وحدة المواجهة المكونات التالية:</a:t>
            </a:r>
            <a:br>
              <a:rPr lang="ar-SA" sz="2800" dirty="0">
                <a:solidFill>
                  <a:schemeClr val="accent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</a:br>
            <a:endParaRPr lang="ar-SA" sz="800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iro" panose="00000500000000000000" pitchFamily="2" charset="-78"/>
              <a:cs typeface="Cairo" panose="00000500000000000000" pitchFamily="2" charset="-78"/>
            </a:endParaRPr>
          </a:p>
          <a:p>
            <a:pPr algn="ctr" rtl="1">
              <a:lnSpc>
                <a:spcPct val="200000"/>
              </a:lnSpc>
            </a:pPr>
            <a:r>
              <a:rPr lang="ar-S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1- معبر نقل البيانات.</a:t>
            </a:r>
          </a:p>
          <a:p>
            <a:pPr algn="ctr" rtl="1">
              <a:lnSpc>
                <a:spcPct val="200000"/>
              </a:lnSpc>
            </a:pPr>
            <a:r>
              <a:rPr lang="ar-S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2- ثقوب التوسعة.</a:t>
            </a:r>
          </a:p>
          <a:p>
            <a:pPr algn="ctr" rtl="1">
              <a:lnSpc>
                <a:spcPct val="200000"/>
              </a:lnSpc>
            </a:pPr>
            <a:r>
              <a:rPr lang="ar-S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iro" panose="00000500000000000000" pitchFamily="2" charset="-78"/>
                <a:cs typeface="Cairo" panose="00000500000000000000" pitchFamily="2" charset="-78"/>
              </a:rPr>
              <a:t>3- المنافذ.	</a:t>
            </a:r>
            <a:endParaRPr lang="ar-SA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iro" panose="00000500000000000000" pitchFamily="2" charset="-78"/>
              <a:cs typeface="Cairo" panose="00000500000000000000" pitchFamily="2" charset="-78"/>
            </a:endParaRPr>
          </a:p>
        </p:txBody>
      </p:sp>
      <p:pic>
        <p:nvPicPr>
          <p:cNvPr id="8" name="صورة 7">
            <a:extLst>
              <a:ext uri="{FF2B5EF4-FFF2-40B4-BE49-F238E27FC236}">
                <a16:creationId xmlns:a16="http://schemas.microsoft.com/office/drawing/2014/main" id="{B4864E02-46C6-4D3B-8CF0-BFC2668CE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69113" y="446155"/>
            <a:ext cx="2253774" cy="1690330"/>
          </a:xfrm>
          <a:prstGeom prst="rect">
            <a:avLst/>
          </a:prstGeom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621575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نص, إلكترونيات, دائرة إلكترونية&#10;&#10;تم إنشاء الوصف تلقائياً">
            <a:extLst>
              <a:ext uri="{FF2B5EF4-FFF2-40B4-BE49-F238E27FC236}">
                <a16:creationId xmlns:a16="http://schemas.microsoft.com/office/drawing/2014/main" id="{E9CA13EA-6B0F-4B5F-BC82-C9DAB476DB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>
          <a:xfrm>
            <a:off x="20" y="10"/>
            <a:ext cx="12191980" cy="6857991"/>
          </a:xfrm>
          <a:prstGeom prst="rect">
            <a:avLst/>
          </a:prstGeom>
        </p:spPr>
      </p:pic>
      <p:sp>
        <p:nvSpPr>
          <p:cNvPr id="12" name="مربع نص 11">
            <a:extLst>
              <a:ext uri="{FF2B5EF4-FFF2-40B4-BE49-F238E27FC236}">
                <a16:creationId xmlns:a16="http://schemas.microsoft.com/office/drawing/2014/main" id="{65EB50C7-8E1C-45DB-88C2-6340E1EDB852}"/>
              </a:ext>
            </a:extLst>
          </p:cNvPr>
          <p:cNvSpPr txBox="1"/>
          <p:nvPr/>
        </p:nvSpPr>
        <p:spPr>
          <a:xfrm>
            <a:off x="10493405" y="1074100"/>
            <a:ext cx="1769616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ar-SA" sz="2800" b="1" dirty="0">
                <a:latin typeface="Cairo" panose="00000500000000000000" pitchFamily="2" charset="-78"/>
                <a:cs typeface="Cairo" panose="00000500000000000000" pitchFamily="2" charset="-78"/>
              </a:rPr>
              <a:t>الخاتمة</a:t>
            </a:r>
          </a:p>
        </p:txBody>
      </p:sp>
      <p:sp>
        <p:nvSpPr>
          <p:cNvPr id="6" name="مربع نص 5">
            <a:extLst>
              <a:ext uri="{FF2B5EF4-FFF2-40B4-BE49-F238E27FC236}">
                <a16:creationId xmlns:a16="http://schemas.microsoft.com/office/drawing/2014/main" id="{66D58194-C6B2-4DD1-808C-79671BB818D1}"/>
              </a:ext>
            </a:extLst>
          </p:cNvPr>
          <p:cNvSpPr txBox="1"/>
          <p:nvPr/>
        </p:nvSpPr>
        <p:spPr>
          <a:xfrm>
            <a:off x="1976760" y="640913"/>
            <a:ext cx="7469081" cy="621708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ar-SA" sz="19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Farsi Simple Bold" panose="02010400000000000000" pitchFamily="2" charset="-78"/>
              </a:rPr>
              <a:t>تمت</a:t>
            </a:r>
          </a:p>
          <a:p>
            <a:pPr algn="ctr"/>
            <a:r>
              <a:rPr lang="ar-SA" sz="19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Farsi Simple Bold" panose="02010400000000000000" pitchFamily="2" charset="-78"/>
              </a:rPr>
              <a:t>بحمد الله</a:t>
            </a:r>
          </a:p>
        </p:txBody>
      </p:sp>
      <p:sp>
        <p:nvSpPr>
          <p:cNvPr id="9" name="مستطيل: زوايا مستديرة 8">
            <a:extLst>
              <a:ext uri="{FF2B5EF4-FFF2-40B4-BE49-F238E27FC236}">
                <a16:creationId xmlns:a16="http://schemas.microsoft.com/office/drawing/2014/main" id="{613BB6D5-833B-40ED-8A35-CD5856136846}"/>
              </a:ext>
            </a:extLst>
          </p:cNvPr>
          <p:cNvSpPr/>
          <p:nvPr/>
        </p:nvSpPr>
        <p:spPr>
          <a:xfrm>
            <a:off x="0" y="6560598"/>
            <a:ext cx="1664448" cy="297402"/>
          </a:xfrm>
          <a:prstGeom prst="roundRect">
            <a:avLst>
              <a:gd name="adj" fmla="val 0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ar-SA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منصة هادف للحاسب</a:t>
            </a:r>
          </a:p>
        </p:txBody>
      </p:sp>
    </p:spTree>
    <p:extLst>
      <p:ext uri="{BB962C8B-B14F-4D97-AF65-F5344CB8AC3E}">
        <p14:creationId xmlns:p14="http://schemas.microsoft.com/office/powerpoint/2010/main" val="3257518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برلين">
  <a:themeElements>
    <a:clrScheme name="برلين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برلين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برلي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218</Words>
  <Application>Microsoft Office PowerPoint</Application>
  <PresentationFormat>شاشة عريضة</PresentationFormat>
  <Paragraphs>43</Paragraphs>
  <Slides>8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8</vt:i4>
      </vt:variant>
    </vt:vector>
  </HeadingPairs>
  <TitlesOfParts>
    <vt:vector size="14" baseType="lpstr">
      <vt:lpstr>Arial</vt:lpstr>
      <vt:lpstr>Cairo</vt:lpstr>
      <vt:lpstr>Sakkal Majalla</vt:lpstr>
      <vt:lpstr>Trebuchet MS</vt:lpstr>
      <vt:lpstr>Wingdings</vt:lpstr>
      <vt:lpstr>برلين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ابراهيم محمد بن احمد الحصحوص</dc:creator>
  <cp:lastModifiedBy>ابراهيم محمد بن احمد الحصحوص</cp:lastModifiedBy>
  <cp:revision>28</cp:revision>
  <dcterms:created xsi:type="dcterms:W3CDTF">2021-03-18T02:49:05Z</dcterms:created>
  <dcterms:modified xsi:type="dcterms:W3CDTF">2021-03-18T03:15:12Z</dcterms:modified>
</cp:coreProperties>
</file>

<file path=docProps/thumbnail.jpeg>
</file>